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5" r:id="rId1"/>
  </p:sldMasterIdLst>
  <p:notesMasterIdLst>
    <p:notesMasterId r:id="rId14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687"/>
  </p:normalViewPr>
  <p:slideViewPr>
    <p:cSldViewPr snapToGrid="0" snapToObjects="1">
      <p:cViewPr varScale="1">
        <p:scale>
          <a:sx n="107" d="100"/>
          <a:sy n="107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A5208-4555-BD40-9942-511A1CC5FDE3}" type="datetimeFigureOut">
              <a:rPr lang="en-US" smtClean="0"/>
              <a:t>9/28/22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BE686-3152-1D4B-B6BC-FA8BCDA02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14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D8E55F6-A740-F54D-BDCF-BD3994D59D45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C315721-D39B-A34A-9361-8C7A18399DA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E55F6-A740-F54D-BDCF-BD3994D59D45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15721-D39B-A34A-9361-8C7A18399D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E55F6-A740-F54D-BDCF-BD3994D59D45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15721-D39B-A34A-9361-8C7A18399D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E55F6-A740-F54D-BDCF-BD3994D59D45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15721-D39B-A34A-9361-8C7A18399D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D8E55F6-A740-F54D-BDCF-BD3994D59D45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C315721-D39B-A34A-9361-8C7A18399DA8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E55F6-A740-F54D-BDCF-BD3994D59D45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15721-D39B-A34A-9361-8C7A18399D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E55F6-A740-F54D-BDCF-BD3994D59D45}" type="datetimeFigureOut">
              <a:rPr lang="en-US" smtClean="0"/>
              <a:t>9/28/22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15721-D39B-A34A-9361-8C7A18399D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E55F6-A740-F54D-BDCF-BD3994D59D45}" type="datetimeFigureOut">
              <a:rPr lang="en-US" smtClean="0"/>
              <a:t>9/28/22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15721-D39B-A34A-9361-8C7A18399D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E55F6-A740-F54D-BDCF-BD3994D59D45}" type="datetimeFigureOut">
              <a:rPr lang="en-US" smtClean="0"/>
              <a:t>9/28/22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15721-D39B-A34A-9361-8C7A18399D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D8E55F6-A740-F54D-BDCF-BD3994D59D45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8C315721-D39B-A34A-9361-8C7A18399DA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D8E55F6-A740-F54D-BDCF-BD3994D59D45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8C315721-D39B-A34A-9361-8C7A18399D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8E55F6-A740-F54D-BDCF-BD3994D59D45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C315721-D39B-A34A-9361-8C7A18399DA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771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linkedin.com/in/sayashraaj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s://www.youtube.com/watch?v=Fy3PzsIi8Iw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6255" y="1335894"/>
            <a:ext cx="7162952" cy="1300428"/>
          </a:xfrm>
        </p:spPr>
        <p:txBody>
          <a:bodyPr/>
          <a:lstStyle/>
          <a:p>
            <a:r>
              <a:rPr lang="en-US" sz="6000" dirty="0"/>
              <a:t>🛵B.R.A.S.R.✅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4" y="2360185"/>
            <a:ext cx="8045373" cy="742279"/>
          </a:xfrm>
        </p:spPr>
        <p:txBody>
          <a:bodyPr>
            <a:normAutofit/>
          </a:bodyPr>
          <a:lstStyle/>
          <a:p>
            <a:r>
              <a:rPr lang="en-US" sz="1600" b="0" cap="none" dirty="0" err="1" smtClean="0">
                <a:latin typeface="Times New Roman" charset="0"/>
                <a:ea typeface="Times New Roman" charset="0"/>
                <a:cs typeface="Times New Roman" charset="0"/>
              </a:rPr>
              <a:t>Bitmasking</a:t>
            </a:r>
            <a:r>
              <a:rPr lang="en-US" sz="1600" b="0" cap="none" dirty="0" smtClean="0">
                <a:latin typeface="Times New Roman" charset="0"/>
                <a:ea typeface="Times New Roman" charset="0"/>
                <a:cs typeface="Times New Roman" charset="0"/>
              </a:rPr>
              <a:t> Recursive Appointment</a:t>
            </a:r>
          </a:p>
          <a:p>
            <a:r>
              <a:rPr lang="en-US" sz="1600" b="0" cap="none" dirty="0" smtClean="0">
                <a:latin typeface="Times New Roman" charset="0"/>
                <a:ea typeface="Times New Roman" charset="0"/>
                <a:cs typeface="Times New Roman" charset="0"/>
              </a:rPr>
              <a:t>Scheduling and Routing</a:t>
            </a:r>
            <a:endParaRPr lang="en-US" sz="1600" b="0" cap="none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084414" y="3660613"/>
            <a:ext cx="8353995" cy="143002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Sayash </a:t>
            </a:r>
            <a:r>
              <a:rPr lang="en-US" sz="1600" b="0" cap="none" spc="0" dirty="0" err="1" smtClean="0">
                <a:latin typeface="Times New Roman" charset="0"/>
                <a:ea typeface="Times New Roman" charset="0"/>
                <a:cs typeface="Times New Roman" charset="0"/>
              </a:rPr>
              <a:t>Raaj</a:t>
            </a:r>
            <a:r>
              <a:rPr lang="en-US" sz="1600" b="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,</a:t>
            </a:r>
          </a:p>
          <a:p>
            <a:r>
              <a:rPr lang="en-US" sz="160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IIT Madras</a:t>
            </a:r>
          </a:p>
          <a:p>
            <a:r>
              <a:rPr lang="en-US" sz="160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India</a:t>
            </a:r>
          </a:p>
          <a:p>
            <a:endParaRPr lang="en-US" sz="1600" b="0" cap="none" spc="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1600" b="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Solo Team</a:t>
            </a:r>
            <a:endParaRPr lang="en-US" sz="1600" b="0" cap="none" spc="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1600" b="0" cap="none" spc="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36814" y="5143052"/>
            <a:ext cx="8353995" cy="1430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Credentials-</a:t>
            </a:r>
          </a:p>
          <a:p>
            <a:r>
              <a:rPr lang="en-US" sz="1050" b="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IIT Madras, 4</a:t>
            </a:r>
            <a:r>
              <a:rPr lang="en-US" sz="1050" b="0" cap="none" spc="0" baseline="30000" dirty="0" smtClean="0">
                <a:latin typeface="Times New Roman" charset="0"/>
                <a:ea typeface="Times New Roman" charset="0"/>
                <a:cs typeface="Times New Roman" charset="0"/>
              </a:rPr>
              <a:t>th</a:t>
            </a:r>
            <a:r>
              <a:rPr lang="en-US" sz="1050" b="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 year student</a:t>
            </a:r>
          </a:p>
          <a:p>
            <a:r>
              <a:rPr lang="en-US" sz="105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Fidelity</a:t>
            </a:r>
            <a:r>
              <a:rPr lang="en-US" sz="1050" b="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 Investments USA, ex-intern</a:t>
            </a:r>
          </a:p>
          <a:p>
            <a:r>
              <a:rPr lang="en-US" sz="105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Harvard</a:t>
            </a:r>
            <a:r>
              <a:rPr lang="en-US" sz="1050" b="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 HPAIR Core Tech Associate</a:t>
            </a:r>
          </a:p>
          <a:p>
            <a:r>
              <a:rPr lang="en-US" sz="105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Amazon</a:t>
            </a:r>
            <a:r>
              <a:rPr lang="en-US" sz="1050" b="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 USA Intl’ App Contest Winner</a:t>
            </a:r>
          </a:p>
          <a:p>
            <a:r>
              <a:rPr lang="en-US" sz="1050" b="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SMEC Indo-Australian </a:t>
            </a:r>
            <a:r>
              <a:rPr lang="en-US" sz="105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Scholarship’22</a:t>
            </a:r>
          </a:p>
          <a:p>
            <a:r>
              <a:rPr lang="en-US" sz="1050" b="0" cap="none" spc="0" dirty="0" err="1" smtClean="0">
                <a:latin typeface="Times New Roman" charset="0"/>
                <a:ea typeface="Times New Roman" charset="0"/>
                <a:cs typeface="Times New Roman" charset="0"/>
              </a:rPr>
              <a:t>Kalidas</a:t>
            </a:r>
            <a:r>
              <a:rPr lang="en-US" sz="1050" b="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050" b="0" cap="none" spc="0" dirty="0" err="1" smtClean="0">
                <a:latin typeface="Times New Roman" charset="0"/>
                <a:ea typeface="Times New Roman" charset="0"/>
                <a:cs typeface="Times New Roman" charset="0"/>
              </a:rPr>
              <a:t>Madhavpeddi</a:t>
            </a:r>
            <a:r>
              <a:rPr lang="en-US" sz="1050" b="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 IITM </a:t>
            </a:r>
            <a:r>
              <a:rPr lang="en-US" sz="105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Scholarship’22</a:t>
            </a:r>
          </a:p>
        </p:txBody>
      </p:sp>
      <p:pic>
        <p:nvPicPr>
          <p:cNvPr id="9217" name="Picture 1" descr="age1image394122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77" y="3003838"/>
            <a:ext cx="148427" cy="14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age1image394110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77" y="3003838"/>
            <a:ext cx="148427" cy="14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age1image394116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70" y="4730769"/>
            <a:ext cx="3103473" cy="193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age11image3949896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973" y="4805691"/>
            <a:ext cx="2972887" cy="185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age4image3487888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252" y="216138"/>
            <a:ext cx="2154608" cy="251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37" y="145813"/>
            <a:ext cx="2430116" cy="320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1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Outlook, Teams, and all calendars integration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1408" y="2286001"/>
            <a:ext cx="5658592" cy="359359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ICS-based approach- A </a:t>
            </a:r>
            <a:r>
              <a:rPr lang="en-US" b="1" dirty="0" smtClean="0"/>
              <a:t>Business-centric efficient approach</a:t>
            </a:r>
          </a:p>
          <a:p>
            <a:r>
              <a:rPr lang="en-US" b="1" dirty="0" smtClean="0"/>
              <a:t>Stateless</a:t>
            </a:r>
            <a:r>
              <a:rPr lang="en-US" dirty="0" smtClean="0"/>
              <a:t> </a:t>
            </a:r>
            <a:r>
              <a:rPr lang="en-US" dirty="0"/>
              <a:t>management of activities</a:t>
            </a:r>
            <a:r>
              <a:rPr lang="en-US" dirty="0" smtClean="0"/>
              <a:t>. </a:t>
            </a:r>
            <a:r>
              <a:rPr lang="en-US" dirty="0" err="1"/>
              <a:t>Auth</a:t>
            </a:r>
            <a:r>
              <a:rPr lang="en-US" dirty="0"/>
              <a:t> integration not required, anonymous user calendar generation </a:t>
            </a:r>
          </a:p>
          <a:p>
            <a:r>
              <a:rPr lang="en-US" b="1" dirty="0"/>
              <a:t>Secure</a:t>
            </a:r>
            <a:r>
              <a:rPr lang="en-US" dirty="0"/>
              <a:t> with null privacy concerns as opposed to sharing </a:t>
            </a:r>
            <a:r>
              <a:rPr lang="en-US" dirty="0" err="1"/>
              <a:t>auth</a:t>
            </a:r>
            <a:r>
              <a:rPr lang="en-US" dirty="0"/>
              <a:t> details/token to integrate calendar </a:t>
            </a:r>
          </a:p>
          <a:p>
            <a:r>
              <a:rPr lang="en-US" b="1" dirty="0"/>
              <a:t>Shareable</a:t>
            </a:r>
            <a:r>
              <a:rPr lang="en-US" dirty="0"/>
              <a:t> calendar, can be shared inside and outside office team, including vendors, friends, clients, potential clients,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r>
              <a:rPr lang="en-US" dirty="0" smtClean="0"/>
              <a:t>Generated </a:t>
            </a:r>
            <a:r>
              <a:rPr lang="en-US" dirty="0"/>
              <a:t>and downloaded </a:t>
            </a:r>
            <a:r>
              <a:rPr lang="en-US" b="1" dirty="0" smtClean="0"/>
              <a:t>automatically- one-click approach</a:t>
            </a:r>
            <a:endParaRPr lang="en-US" dirty="0"/>
          </a:p>
        </p:txBody>
      </p:sp>
      <p:pic>
        <p:nvPicPr>
          <p:cNvPr id="4" name="Picture 3" descr="age11image34883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57" y="2112023"/>
            <a:ext cx="5571651" cy="348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5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sz="5400" dirty="0"/>
              <a:t>🛵B.R.A.S.R.</a:t>
            </a:r>
            <a:r>
              <a:rPr lang="en-US" sz="5400" dirty="0" smtClean="0"/>
              <a:t>✅ wins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🛵B.R.A.S.R.</a:t>
            </a:r>
            <a:r>
              <a:rPr lang="en-US" dirty="0" smtClean="0"/>
              <a:t>✅ goes beyond the hackathon project requirements</a:t>
            </a:r>
          </a:p>
          <a:p>
            <a:pPr lvl="1"/>
            <a:r>
              <a:rPr lang="en-US" dirty="0"/>
              <a:t>Can be integrated with ANY calendar </a:t>
            </a:r>
            <a:r>
              <a:rPr lang="en-US" dirty="0" smtClean="0"/>
              <a:t>on Earth (Outlook</a:t>
            </a:r>
            <a:r>
              <a:rPr lang="en-US" dirty="0"/>
              <a:t>, Teams, Google, Yahoo, Apple, </a:t>
            </a:r>
            <a:r>
              <a:rPr lang="en-US" dirty="0" err="1"/>
              <a:t>etc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Average appointment time can be </a:t>
            </a:r>
            <a:r>
              <a:rPr lang="en-US" dirty="0" err="1"/>
              <a:t>customised</a:t>
            </a:r>
            <a:r>
              <a:rPr lang="en-US" dirty="0"/>
              <a:t> for ALL locations </a:t>
            </a:r>
            <a:r>
              <a:rPr lang="en-US" dirty="0" smtClean="0"/>
              <a:t>individually</a:t>
            </a:r>
            <a:endParaRPr lang="en-US" dirty="0"/>
          </a:p>
          <a:p>
            <a:pPr lvl="1"/>
            <a:r>
              <a:rPr lang="en-US" dirty="0"/>
              <a:t>Stateless </a:t>
            </a:r>
            <a:r>
              <a:rPr lang="en-US" dirty="0" err="1"/>
              <a:t>deAuth</a:t>
            </a:r>
            <a:r>
              <a:rPr lang="en-US" dirty="0"/>
              <a:t> approach for null security, privacy-first approach </a:t>
            </a:r>
            <a:endParaRPr lang="en-US" dirty="0" smtClean="0"/>
          </a:p>
          <a:p>
            <a:pPr lvl="1"/>
            <a:r>
              <a:rPr lang="en-US" dirty="0" smtClean="0"/>
              <a:t>These are a few business-centric advantages where </a:t>
            </a:r>
            <a:r>
              <a:rPr lang="en-US" dirty="0"/>
              <a:t>🛵B.R.A.S.R.</a:t>
            </a:r>
            <a:r>
              <a:rPr lang="en-US" dirty="0" smtClean="0"/>
              <a:t>✅ is years ahead of its time</a:t>
            </a:r>
          </a:p>
          <a:p>
            <a:r>
              <a:rPr lang="en-US" dirty="0" smtClean="0"/>
              <a:t>To infinity and beyond- there exists no upper bound on the number of locations, the algorithm has no limit</a:t>
            </a:r>
          </a:p>
          <a:p>
            <a:r>
              <a:rPr lang="en-US" dirty="0" smtClean="0"/>
              <a:t>Complies with ALL data protection compliance procedures, including EU GDPR compliance</a:t>
            </a:r>
          </a:p>
          <a:p>
            <a:pPr lvl="1"/>
            <a:r>
              <a:rPr lang="en-US" dirty="0" smtClean="0"/>
              <a:t>EXL, an international </a:t>
            </a:r>
            <a:r>
              <a:rPr lang="en-US" dirty="0" err="1" smtClean="0"/>
              <a:t>organisation</a:t>
            </a:r>
            <a:r>
              <a:rPr lang="en-US" dirty="0" smtClean="0"/>
              <a:t>, will benefit with the stateless </a:t>
            </a:r>
            <a:r>
              <a:rPr lang="en-US" dirty="0" err="1" smtClean="0"/>
              <a:t>deAuth</a:t>
            </a:r>
            <a:r>
              <a:rPr lang="en-US" dirty="0" smtClean="0"/>
              <a:t> approach of this project, with no roadblocks when operating across borders</a:t>
            </a:r>
          </a:p>
        </p:txBody>
      </p:sp>
    </p:spTree>
    <p:extLst>
      <p:ext uri="{BB962C8B-B14F-4D97-AF65-F5344CB8AC3E}">
        <p14:creationId xmlns:p14="http://schemas.microsoft.com/office/powerpoint/2010/main" val="115201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6255" y="1335894"/>
            <a:ext cx="7162952" cy="1300428"/>
          </a:xfrm>
        </p:spPr>
        <p:txBody>
          <a:bodyPr/>
          <a:lstStyle/>
          <a:p>
            <a:r>
              <a:rPr lang="en-US" sz="6000" dirty="0"/>
              <a:t>🛵B.R.A.S.R.✅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4" y="2195634"/>
            <a:ext cx="8045373" cy="742279"/>
          </a:xfrm>
        </p:spPr>
        <p:txBody>
          <a:bodyPr>
            <a:normAutofit/>
          </a:bodyPr>
          <a:lstStyle/>
          <a:p>
            <a:r>
              <a:rPr lang="en-US" sz="1600" b="0" cap="none" dirty="0" err="1" smtClean="0">
                <a:latin typeface="Times New Roman" charset="0"/>
                <a:ea typeface="Times New Roman" charset="0"/>
                <a:cs typeface="Times New Roman" charset="0"/>
              </a:rPr>
              <a:t>Bitmasking</a:t>
            </a:r>
            <a:r>
              <a:rPr lang="en-US" sz="1600" b="0" cap="none" dirty="0" smtClean="0">
                <a:latin typeface="Times New Roman" charset="0"/>
                <a:ea typeface="Times New Roman" charset="0"/>
                <a:cs typeface="Times New Roman" charset="0"/>
              </a:rPr>
              <a:t> Recursive Appointment</a:t>
            </a:r>
          </a:p>
          <a:p>
            <a:r>
              <a:rPr lang="en-US" sz="1600" b="0" cap="none" dirty="0" smtClean="0">
                <a:latin typeface="Times New Roman" charset="0"/>
                <a:ea typeface="Times New Roman" charset="0"/>
                <a:cs typeface="Times New Roman" charset="0"/>
              </a:rPr>
              <a:t>Scheduling and Routing</a:t>
            </a:r>
            <a:endParaRPr lang="en-US" sz="1600" b="0" cap="none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060732" y="3052918"/>
            <a:ext cx="8389554" cy="10843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Sayash </a:t>
            </a:r>
            <a:r>
              <a:rPr lang="en-US" sz="1600" b="0" cap="none" spc="0" dirty="0" err="1" smtClean="0">
                <a:latin typeface="Times New Roman" charset="0"/>
                <a:ea typeface="Times New Roman" charset="0"/>
                <a:cs typeface="Times New Roman" charset="0"/>
              </a:rPr>
              <a:t>Raaj</a:t>
            </a:r>
            <a:r>
              <a:rPr lang="en-US" sz="1600" b="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,</a:t>
            </a:r>
          </a:p>
          <a:p>
            <a:r>
              <a:rPr lang="en-US" sz="160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IIT Madras,</a:t>
            </a:r>
          </a:p>
          <a:p>
            <a:r>
              <a:rPr lang="en-US" sz="160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India</a:t>
            </a:r>
            <a:endParaRPr lang="en-US" sz="1600" cap="none" spc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15044" y="4597946"/>
            <a:ext cx="8353995" cy="1430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Special Thanks to the IBM Team for conducting this hackathon</a:t>
            </a:r>
          </a:p>
          <a:p>
            <a:r>
              <a:rPr lang="en-US" sz="1600" b="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The hard work during late nights while balancing academics at IIT Madras has been fueled by motivation adequately provided by </a:t>
            </a:r>
            <a:r>
              <a:rPr lang="en-US" sz="1600" b="0" cap="none" spc="0" dirty="0">
                <a:latin typeface="Times New Roman" charset="0"/>
                <a:ea typeface="Times New Roman" charset="0"/>
                <a:cs typeface="Times New Roman" charset="0"/>
              </a:rPr>
              <a:t>IBM </a:t>
            </a:r>
            <a:endParaRPr lang="en-US" sz="1600" b="0" cap="none" spc="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1600" b="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Thank you for the opportunity to present a solution for a real-world business case</a:t>
            </a:r>
            <a:endParaRPr lang="en-US" sz="1600" b="0" cap="none" spc="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1600" b="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I hope to work with </a:t>
            </a:r>
            <a:r>
              <a:rPr lang="en-US" sz="1600" b="0" cap="none" spc="0" dirty="0">
                <a:latin typeface="Times New Roman" charset="0"/>
                <a:ea typeface="Times New Roman" charset="0"/>
                <a:cs typeface="Times New Roman" charset="0"/>
              </a:rPr>
              <a:t>IBM as </a:t>
            </a:r>
            <a:r>
              <a:rPr lang="en-US" sz="1600" b="0" cap="none" spc="0" dirty="0" smtClean="0">
                <a:latin typeface="Times New Roman" charset="0"/>
                <a:ea typeface="Times New Roman" charset="0"/>
                <a:cs typeface="Times New Roman" charset="0"/>
              </a:rPr>
              <a:t>an FTE in the future, where we change how the world works, making sense of data and driving business forward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679935" y="51822"/>
            <a:ext cx="7162952" cy="1300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/>
              <a:t>Thank you</a:t>
            </a:r>
            <a:endParaRPr lang="en-US" sz="6000" dirty="0"/>
          </a:p>
        </p:txBody>
      </p:sp>
      <p:sp>
        <p:nvSpPr>
          <p:cNvPr id="7" name="Rectangle 6"/>
          <p:cNvSpPr/>
          <p:nvPr/>
        </p:nvSpPr>
        <p:spPr>
          <a:xfrm>
            <a:off x="4325635" y="6488668"/>
            <a:ext cx="3824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https://www.linkedin.com/in/sayashraaj/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696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6210" y="1252120"/>
            <a:ext cx="10089257" cy="3675412"/>
          </a:xfrm>
        </p:spPr>
        <p:txBody>
          <a:bodyPr>
            <a:normAutofit/>
          </a:bodyPr>
          <a:lstStyle/>
          <a:p>
            <a:r>
              <a:rPr lang="en-US" dirty="0"/>
              <a:t>Commercial vehicular activities are the major contributors to the rising Carbon emissions out of all travel related activities (F </a:t>
            </a:r>
            <a:r>
              <a:rPr lang="en-US" dirty="0" err="1"/>
              <a:t>Kamakate</a:t>
            </a:r>
            <a:r>
              <a:rPr lang="en-US" dirty="0"/>
              <a:t>, L </a:t>
            </a:r>
            <a:r>
              <a:rPr lang="en-US" dirty="0" err="1"/>
              <a:t>Schipper</a:t>
            </a:r>
            <a:r>
              <a:rPr lang="en-US" dirty="0"/>
              <a:t> -Energy Policy, 2009 -Elsevier</a:t>
            </a:r>
            <a:r>
              <a:rPr lang="en-US" dirty="0" smtClean="0"/>
              <a:t>).  Although </a:t>
            </a:r>
            <a:r>
              <a:rPr lang="en-US" dirty="0"/>
              <a:t>commercial vehicular Carbon emissions cannot be nullified, they can be greatly reduced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🛵</a:t>
            </a:r>
            <a:r>
              <a:rPr lang="en-US" dirty="0"/>
              <a:t>B.R.A.S.R.✅- the solution is a </a:t>
            </a:r>
            <a:r>
              <a:rPr lang="en-US" dirty="0" err="1"/>
              <a:t>customised</a:t>
            </a:r>
            <a:r>
              <a:rPr lang="en-US" dirty="0"/>
              <a:t> 1960 Travelling Salesman Problem approach, outperforming industry algorithms</a:t>
            </a:r>
          </a:p>
        </p:txBody>
      </p:sp>
      <p:pic>
        <p:nvPicPr>
          <p:cNvPr id="4" name="Picture 2" descr="age10image349653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5" y="3218231"/>
            <a:ext cx="5472138" cy="341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ge11image34883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023" y="3155139"/>
            <a:ext cx="5673331" cy="354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09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RESTful API- schedule, confirm appointments </a:t>
            </a:r>
            <a:r>
              <a:rPr lang="en-US" dirty="0"/>
              <a:t>✅</a:t>
            </a:r>
            <a:endParaRPr lang="en-US" dirty="0" smtClean="0"/>
          </a:p>
          <a:p>
            <a:r>
              <a:rPr lang="en-US" dirty="0" smtClean="0"/>
              <a:t>UI Maps interface- agenda, schedule </a:t>
            </a:r>
            <a:r>
              <a:rPr lang="en-US" dirty="0" err="1" smtClean="0"/>
              <a:t>visualised</a:t>
            </a:r>
            <a:r>
              <a:rPr lang="en-US" dirty="0" smtClean="0"/>
              <a:t> </a:t>
            </a:r>
            <a:r>
              <a:rPr lang="en-US" dirty="0"/>
              <a:t>✅</a:t>
            </a:r>
            <a:endParaRPr lang="en-US" dirty="0" smtClean="0"/>
          </a:p>
          <a:p>
            <a:r>
              <a:rPr lang="en-US" dirty="0" smtClean="0"/>
              <a:t>Universal calendar integration- Integrates </a:t>
            </a:r>
            <a:r>
              <a:rPr lang="en-US" dirty="0"/>
              <a:t>with any </a:t>
            </a:r>
            <a:r>
              <a:rPr lang="en-US" dirty="0" smtClean="0"/>
              <a:t>calendar </a:t>
            </a:r>
            <a:r>
              <a:rPr lang="en-US" dirty="0"/>
              <a:t>on </a:t>
            </a:r>
            <a:r>
              <a:rPr lang="en-US" dirty="0" smtClean="0"/>
              <a:t>Earth </a:t>
            </a:r>
            <a:r>
              <a:rPr lang="en-US" dirty="0"/>
              <a:t>✅</a:t>
            </a:r>
            <a:endParaRPr lang="en-US" dirty="0" smtClean="0"/>
          </a:p>
          <a:p>
            <a:r>
              <a:rPr lang="en-US" dirty="0" smtClean="0"/>
              <a:t>One-click solution- literally, fully automated </a:t>
            </a:r>
            <a:r>
              <a:rPr lang="en-US" dirty="0"/>
              <a:t>✅</a:t>
            </a:r>
            <a:endParaRPr lang="en-US" dirty="0" smtClean="0"/>
          </a:p>
          <a:p>
            <a:r>
              <a:rPr lang="en-US" dirty="0"/>
              <a:t>Stateless </a:t>
            </a:r>
            <a:r>
              <a:rPr lang="en-US" dirty="0" err="1"/>
              <a:t>deAuth</a:t>
            </a:r>
            <a:r>
              <a:rPr lang="en-US" dirty="0"/>
              <a:t> approach for null security, privacy-first </a:t>
            </a:r>
            <a:r>
              <a:rPr lang="en-US" dirty="0" smtClean="0"/>
              <a:t>approach </a:t>
            </a:r>
            <a:r>
              <a:rPr lang="en-US" dirty="0"/>
              <a:t>✅</a:t>
            </a:r>
            <a:endParaRPr lang="en-US" dirty="0" smtClean="0"/>
          </a:p>
          <a:p>
            <a:pPr lvl="1"/>
            <a:r>
              <a:rPr lang="en-US" dirty="0" smtClean="0"/>
              <a:t>GDPR-compliance free, </a:t>
            </a:r>
            <a:r>
              <a:rPr lang="en-US" smtClean="0"/>
              <a:t>useful </a:t>
            </a:r>
            <a:r>
              <a:rPr lang="en-US" smtClean="0"/>
              <a:t>for international </a:t>
            </a:r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User data, credentials never stored- completely secure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15148" y="285008"/>
            <a:ext cx="6353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UI- Maps Integration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API- cross-platform server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🛵B.R.A.S.R.✅  custom algorithm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Universal Calendar Integration-</a:t>
            </a:r>
            <a:r>
              <a:rPr lang="en-US" sz="1200" dirty="0" err="1" smtClean="0"/>
              <a:t>Outlook,Teams,Google,Apple,Yahoo,etc</a:t>
            </a:r>
            <a:r>
              <a:rPr lang="en-US" sz="1200" dirty="0" smtClean="0"/>
              <a:t>.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033153" y="1199408"/>
            <a:ext cx="422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Why 🛵B.R.A.S.R.✅ is the Winner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0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UI approach-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81276" y="2286001"/>
            <a:ext cx="1948723" cy="359359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Maps integration displays all locations input by user </a:t>
            </a:r>
            <a:endParaRPr lang="en-US" dirty="0" smtClean="0"/>
          </a:p>
          <a:p>
            <a:r>
              <a:rPr lang="en-US" dirty="0"/>
              <a:t>Home node is genesis node, first location input by user </a:t>
            </a:r>
          </a:p>
          <a:p>
            <a:r>
              <a:rPr lang="en-US" dirty="0"/>
              <a:t>No limit on number of nodes or </a:t>
            </a:r>
            <a:r>
              <a:rPr lang="en-US" dirty="0" smtClean="0"/>
              <a:t>locations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age8image348846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53" y="1223454"/>
            <a:ext cx="8782971" cy="546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32124" y="382385"/>
            <a:ext cx="270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Demo video-</a:t>
            </a:r>
          </a:p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www.youtube.com/watch?v=Fy3PzsIi8Iw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87785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819" y="228601"/>
            <a:ext cx="5143913" cy="733300"/>
          </a:xfrm>
        </p:spPr>
        <p:txBody>
          <a:bodyPr>
            <a:normAutofit/>
          </a:bodyPr>
          <a:lstStyle/>
          <a:p>
            <a:r>
              <a:rPr lang="en-US" sz="1800" dirty="0"/>
              <a:t>Input </a:t>
            </a:r>
            <a:r>
              <a:rPr lang="en-US" sz="1800" dirty="0" smtClean="0"/>
              <a:t>form- </a:t>
            </a:r>
            <a:r>
              <a:rPr lang="en-US" sz="1800" dirty="0"/>
              <a:t>appending locations input by user- node creation at instant </a:t>
            </a:r>
          </a:p>
          <a:p>
            <a:endParaRPr lang="en-US" sz="1800" dirty="0"/>
          </a:p>
        </p:txBody>
      </p:sp>
      <p:pic>
        <p:nvPicPr>
          <p:cNvPr id="2049" name="Picture 1" descr="age9image351194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26" y="119159"/>
            <a:ext cx="2962275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ge10image349653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473" y="961901"/>
            <a:ext cx="8155961" cy="50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690753" y="6056415"/>
            <a:ext cx="5710054" cy="1151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New node created and displayed, dynamic </a:t>
            </a:r>
            <a:r>
              <a:rPr lang="en-US" b="1" dirty="0"/>
              <a:t>real-time </a:t>
            </a:r>
            <a:r>
              <a:rPr lang="en-US" dirty="0"/>
              <a:t>Maps </a:t>
            </a:r>
            <a:r>
              <a:rPr lang="en-US" dirty="0" smtClean="0"/>
              <a:t>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79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3" name="Picture 1" descr="age11image34883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39" y="0"/>
            <a:ext cx="109760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97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2. </a:t>
            </a:r>
            <a:r>
              <a:rPr lang="en-US" dirty="0" err="1" smtClean="0"/>
              <a:t>Api</a:t>
            </a:r>
            <a:r>
              <a:rPr lang="en-US" dirty="0" smtClean="0"/>
              <a:t>- </a:t>
            </a:r>
            <a:r>
              <a:rPr lang="en-US" sz="4800" dirty="0" smtClean="0"/>
              <a:t>🛵</a:t>
            </a:r>
            <a:r>
              <a:rPr lang="en-US" sz="4800" dirty="0"/>
              <a:t>B.R.A.S.R.</a:t>
            </a:r>
            <a:r>
              <a:rPr lang="en-US" sz="4800" dirty="0" smtClean="0"/>
              <a:t>✅ wins</a:t>
            </a:r>
            <a:endParaRPr lang="en-US" dirty="0"/>
          </a:p>
        </p:txBody>
      </p:sp>
      <p:pic>
        <p:nvPicPr>
          <p:cNvPr id="4104" name="Picture 8" descr="age4image348751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341911"/>
            <a:ext cx="160125" cy="16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age4image3487659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341911"/>
            <a:ext cx="160125" cy="16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ge4image348670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341911"/>
            <a:ext cx="160125" cy="16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age4image348757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341911"/>
            <a:ext cx="160125" cy="16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ge4image348651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341911"/>
            <a:ext cx="160125" cy="16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age4image348782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341911"/>
            <a:ext cx="160125" cy="16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ge4image3487888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341910"/>
            <a:ext cx="4061361" cy="474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57070" y="2921327"/>
            <a:ext cx="211439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Detailed documentation-</a:t>
            </a:r>
            <a:endParaRPr lang="en-US" dirty="0"/>
          </a:p>
          <a:p>
            <a:r>
              <a:rPr lang="en-US" sz="1200" dirty="0">
                <a:hlinkClick r:id="rId5" invalidUrl="https://github.com/sayashraaj/Sayash-BRASR-IBM/blob/main/Combined Documentation- Read First- REST API%2C Outlook%2C Teams%2C Maps Integration.pdf"/>
              </a:rPr>
              <a:t>https://github.com/sayashraaj/Sayash-BRASR-IBM/blob/main/Combined%20Documentation-%20Read%20First-%</a:t>
            </a:r>
            <a:r>
              <a:rPr lang="en-US" sz="1200" dirty="0" smtClean="0">
                <a:hlinkClick r:id="rId6" invalidUrl="https://github.com/sayashraaj/Sayash-BRASR-IBM/blob/main/Combined Documentation- Read First- REST API%2C Outlook%2C Teams%2C Maps Integration.pdf"/>
              </a:rPr>
              <a:t>20REST%20API%2C%20Outlook%2C%20Teams%2C%20Maps%20Integration.pdf</a:t>
            </a:r>
            <a:endParaRPr lang="en-US" sz="12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461" y="1128451"/>
            <a:ext cx="4272440" cy="563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2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3962" y="26261"/>
            <a:ext cx="5232249" cy="74606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API simplified</a:t>
            </a:r>
            <a:br>
              <a:rPr lang="en-US" dirty="0" smtClean="0"/>
            </a:br>
            <a:r>
              <a:rPr lang="en-US" sz="2200" dirty="0" smtClean="0"/>
              <a:t>as easy as 1,2,3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" y="373033"/>
            <a:ext cx="2609520" cy="5219040"/>
          </a:xfrm>
        </p:spPr>
      </p:pic>
      <p:sp>
        <p:nvSpPr>
          <p:cNvPr id="8" name="TextBox 7"/>
          <p:cNvSpPr txBox="1"/>
          <p:nvPr/>
        </p:nvSpPr>
        <p:spPr>
          <a:xfrm>
            <a:off x="1177182" y="5688281"/>
            <a:ext cx="201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API input</a:t>
            </a:r>
            <a:endParaRPr lang="en-US" dirty="0"/>
          </a:p>
        </p:txBody>
      </p:sp>
      <p:pic>
        <p:nvPicPr>
          <p:cNvPr id="5121" name="Picture 1" descr="age4image348751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94" y="1674421"/>
            <a:ext cx="104775" cy="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ge4image3487659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94" y="1674421"/>
            <a:ext cx="104775" cy="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age4image348670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94" y="1674421"/>
            <a:ext cx="104775" cy="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ge4image3487576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94" y="1674421"/>
            <a:ext cx="104775" cy="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age4image348651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94" y="1674421"/>
            <a:ext cx="104775" cy="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ge4image3487825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94" y="1674421"/>
            <a:ext cx="104775" cy="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age4image3487888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698" y="1299349"/>
            <a:ext cx="265747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09"/>
          <a:stretch/>
        </p:blipFill>
        <p:spPr>
          <a:xfrm>
            <a:off x="8777645" y="3722027"/>
            <a:ext cx="3009078" cy="31359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30" y="6071"/>
            <a:ext cx="3395354" cy="4464262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186584" y="1935084"/>
            <a:ext cx="1567543" cy="457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5788977" y="1413164"/>
            <a:ext cx="1250492" cy="4177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93229">
            <a:off x="5754937" y="4421242"/>
            <a:ext cx="3111330" cy="4177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491345" y="4595751"/>
            <a:ext cx="181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Cross-platform server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40181" y="1779196"/>
            <a:ext cx="1211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API output</a:t>
            </a:r>
          </a:p>
          <a:p>
            <a:r>
              <a:rPr lang="en-US" dirty="0" smtClean="0"/>
              <a:t>a) Scheduling and routing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65362" y="5551885"/>
            <a:ext cx="2683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API output</a:t>
            </a:r>
          </a:p>
          <a:p>
            <a:r>
              <a:rPr lang="en-US" dirty="0"/>
              <a:t>b</a:t>
            </a:r>
            <a:r>
              <a:rPr lang="en-US" dirty="0" smtClean="0"/>
              <a:t>) User-</a:t>
            </a:r>
            <a:r>
              <a:rPr lang="en-US" dirty="0" err="1" smtClean="0"/>
              <a:t>customisable</a:t>
            </a:r>
            <a:r>
              <a:rPr lang="en-US" dirty="0" smtClean="0"/>
              <a:t>, shareable calendar integration file </a:t>
            </a:r>
          </a:p>
        </p:txBody>
      </p:sp>
    </p:spTree>
    <p:extLst>
      <p:ext uri="{BB962C8B-B14F-4D97-AF65-F5344CB8AC3E}">
        <p14:creationId xmlns:p14="http://schemas.microsoft.com/office/powerpoint/2010/main" val="87859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🛵B.R.A.S.R.</a:t>
            </a:r>
            <a:r>
              <a:rPr lang="en-US" sz="4000" dirty="0" smtClean="0"/>
              <a:t>✅ custom algorithm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4" y="908357"/>
            <a:ext cx="4371346" cy="5949643"/>
          </a:xfrm>
        </p:spPr>
      </p:pic>
      <p:sp>
        <p:nvSpPr>
          <p:cNvPr id="6" name="TextBox 5"/>
          <p:cNvSpPr txBox="1"/>
          <p:nvPr/>
        </p:nvSpPr>
        <p:spPr>
          <a:xfrm>
            <a:off x="5783283" y="1341912"/>
            <a:ext cx="585453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Built upon the Travelling Salesman Problem- a 90-year old NP-hard problem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Uses </a:t>
            </a:r>
            <a:r>
              <a:rPr lang="en-US" dirty="0" err="1" smtClean="0"/>
              <a:t>Bitmasking</a:t>
            </a:r>
            <a:r>
              <a:rPr lang="en-US" dirty="0" smtClean="0"/>
              <a:t>- 3200% less memory usage than classical approach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Uses recursion- fully automated, one-click solution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Uses a 32-bit </a:t>
            </a:r>
            <a:r>
              <a:rPr lang="en-US" dirty="0" err="1"/>
              <a:t>Bitmasking</a:t>
            </a:r>
            <a:r>
              <a:rPr lang="en-US" dirty="0"/>
              <a:t> Recursive approach using an NP-hard solution framework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Recursively finds the shortest path </a:t>
            </a:r>
            <a:r>
              <a:rPr lang="en-US" dirty="0" err="1"/>
              <a:t>w.r.t</a:t>
            </a:r>
            <a:r>
              <a:rPr lang="en-US" dirty="0"/>
              <a:t> time with given constraints</a:t>
            </a:r>
            <a:br>
              <a:rPr lang="en-US" dirty="0"/>
            </a:b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Uses graph-algorithmic approach</a:t>
            </a:r>
            <a:br>
              <a:rPr lang="en-US" dirty="0"/>
            </a:b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Uses </a:t>
            </a:r>
            <a:r>
              <a:rPr lang="en-US" dirty="0" err="1"/>
              <a:t>bitmasking</a:t>
            </a:r>
            <a:r>
              <a:rPr lang="en-US" dirty="0"/>
              <a:t> to store mid-execution state of algorithm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859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184</TotalTime>
  <Words>649</Words>
  <Application>Microsoft Macintosh PowerPoint</Application>
  <PresentationFormat>Widescreen</PresentationFormat>
  <Paragraphs>88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Gill Sans MT</vt:lpstr>
      <vt:lpstr>Impact</vt:lpstr>
      <vt:lpstr>Times New Roman</vt:lpstr>
      <vt:lpstr>Badge</vt:lpstr>
      <vt:lpstr>🛵B.R.A.S.R.✅ </vt:lpstr>
      <vt:lpstr>The issue</vt:lpstr>
      <vt:lpstr>Deliverables</vt:lpstr>
      <vt:lpstr>1. UI approach- maps</vt:lpstr>
      <vt:lpstr>PowerPoint Presentation</vt:lpstr>
      <vt:lpstr>PowerPoint Presentation</vt:lpstr>
      <vt:lpstr>2. Api- 🛵B.R.A.S.R.✅ wins</vt:lpstr>
      <vt:lpstr>API simplified as easy as 1,2,3</vt:lpstr>
      <vt:lpstr>🛵B.R.A.S.R.✅ custom algorithm</vt:lpstr>
      <vt:lpstr>Outlook, Teams, and all calendars integration </vt:lpstr>
      <vt:lpstr>Why 🛵B.R.A.S.R.✅ wins </vt:lpstr>
      <vt:lpstr>🛵B.R.A.S.R.✅ 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🛵B.R.A.S.R.✅ </dc:title>
  <dc:creator>sayash</dc:creator>
  <cp:lastModifiedBy>sayash</cp:lastModifiedBy>
  <cp:revision>52</cp:revision>
  <dcterms:created xsi:type="dcterms:W3CDTF">2022-08-07T13:37:16Z</dcterms:created>
  <dcterms:modified xsi:type="dcterms:W3CDTF">2022-09-28T17:48:06Z</dcterms:modified>
</cp:coreProperties>
</file>